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344" r:id="rId2"/>
    <p:sldId id="398" r:id="rId3"/>
    <p:sldId id="345" r:id="rId4"/>
    <p:sldId id="346" r:id="rId5"/>
    <p:sldId id="347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3" r:id="rId15"/>
    <p:sldId id="374" r:id="rId16"/>
    <p:sldId id="399" r:id="rId17"/>
    <p:sldId id="375" r:id="rId18"/>
    <p:sldId id="379" r:id="rId19"/>
    <p:sldId id="380" r:id="rId20"/>
    <p:sldId id="378" r:id="rId21"/>
    <p:sldId id="383" r:id="rId22"/>
    <p:sldId id="381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7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4472C4"/>
    <a:srgbClr val="CC5D08"/>
    <a:srgbClr val="DAD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1887" autoAdjust="0"/>
  </p:normalViewPr>
  <p:slideViewPr>
    <p:cSldViewPr snapToGrid="0">
      <p:cViewPr varScale="1">
        <p:scale>
          <a:sx n="164" d="100"/>
          <a:sy n="164" d="100"/>
        </p:scale>
        <p:origin x="15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wine+quali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web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web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7BA8C-E58E-4191-B6C7-A2F7CC2BDCB0}"/>
              </a:ext>
            </a:extLst>
          </p:cNvPr>
          <p:cNvSpPr txBox="1"/>
          <p:nvPr/>
        </p:nvSpPr>
        <p:spPr>
          <a:xfrm>
            <a:off x="266701" y="5691187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/>
                <a:sym typeface="Arial"/>
              </a:rPr>
              <a:t>DS6040 Summer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/>
                <a:sym typeface="Arial"/>
              </a:rPr>
              <a:t>Teague R. Henry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56C5D-4F8E-47EA-A87C-6F3764F9FB5B}"/>
              </a:ext>
            </a:extLst>
          </p:cNvPr>
          <p:cNvSpPr/>
          <p:nvPr/>
        </p:nvSpPr>
        <p:spPr>
          <a:xfrm>
            <a:off x="0" y="1214657"/>
            <a:ext cx="12192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 Cond" panose="020B0706030402020204" pitchFamily="34" charset="0"/>
                <a:cs typeface="Arial"/>
                <a:sym typeface="Arial"/>
              </a:rPr>
              <a:t>Bayesian Classification and Regression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Module 3 Live Session (6/08/2021)</a:t>
            </a:r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C56600A-8EBF-4267-A4D6-47D02CAC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09" y="5766438"/>
            <a:ext cx="4806696" cy="8930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6243435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Posterior 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𝐵𝑒𝑡𝑎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(5.5,  29.5)</m:t>
                    </m:r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Credible Interval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Equal Tailed Credible Interval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From .025 quantile to .975 quantile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95% </a:t>
                </a:r>
                <a:r>
                  <a:rPr lang="en-US" dirty="0" err="1">
                    <a:latin typeface="Franklin Gothic Book" panose="020B0503020102020204" pitchFamily="34" charset="0"/>
                  </a:rPr>
                  <a:t>CredI</a:t>
                </a:r>
                <a:r>
                  <a:rPr lang="en-US" dirty="0">
                    <a:latin typeface="Franklin Gothic Book" panose="020B0503020102020204" pitchFamily="34" charset="0"/>
                  </a:rPr>
                  <a:t> = [.06, .29]</a:t>
                </a:r>
              </a:p>
              <a:p>
                <a:pPr indent="-457200"/>
                <a:r>
                  <a:rPr lang="en-US" b="1" u="sng" dirty="0">
                    <a:latin typeface="Franklin Gothic Book" panose="020B0503020102020204" pitchFamily="34" charset="0"/>
                  </a:rPr>
                  <a:t>Not unique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Equal Tailed Credible Intervals are one option of several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6243435" cy="4994773"/>
              </a:xfrm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0389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Evaluating Posterior Distributions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7F7804-0FD2-4B1A-9D3F-0643AD597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14300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273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Classification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F3643-F984-431D-B3FC-0A521C3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11677584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Supervised Classification –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Given data that has discrete class labels, how can we best label new observations?</a:t>
            </a:r>
          </a:p>
          <a:p>
            <a:pPr lvl="1" indent="-457200"/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Unsupervised Classification –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Given data without discrete class labels, can we cluster them into meaningful groups?</a:t>
            </a:r>
          </a:p>
          <a:p>
            <a:pPr lvl="1" indent="-457200"/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Today we are focusing on supervised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42674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911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 Optimal 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11677584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Consider the problem of classifying cells as cancerous/non-cancerous: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You are given data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) on cancerous/non-cancerous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) cells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You want to build a classifier that can take new observations and predict if those new cells are cancerous/non-cancerous.</a:t>
                </a:r>
              </a:p>
              <a:p>
                <a:pPr lvl="1" indent="-457200"/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What do you need here?</a:t>
                </a:r>
              </a:p>
              <a:p>
                <a:pPr lvl="1" indent="-457200"/>
                <a:r>
                  <a:rPr lang="en-US" b="0" dirty="0">
                    <a:latin typeface="Franklin Gothic Book" panose="020B0503020102020204" pitchFamily="34" charset="0"/>
                  </a:rPr>
                  <a:t>What are the prior probabilities that a cell is cancerous/non-cancerous</a:t>
                </a:r>
                <a:r>
                  <a:rPr lang="en-US" b="0" i="1" dirty="0">
                    <a:latin typeface="Franklin Gothic Book" panose="020B05030201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b="0" i="1" dirty="0">
                  <a:latin typeface="Franklin Gothic Book" panose="020B0503020102020204" pitchFamily="34" charset="0"/>
                </a:endParaRP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How is your data (X) distributed if the cell is cancerous/non-cancerous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Franklin Gothic Book" panose="020B0503020102020204" pitchFamily="34" charset="0"/>
                </a:endParaRPr>
              </a:p>
              <a:p>
                <a:pPr lvl="1" indent="-457200"/>
                <a:r>
                  <a:rPr lang="en-US" i="1" dirty="0">
                    <a:latin typeface="Franklin Gothic Book" panose="020B0503020102020204" pitchFamily="34" charset="0"/>
                  </a:rPr>
                  <a:t>From the likelihood and the prior, we can calculate the marginal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i="1" dirty="0">
                  <a:latin typeface="Franklin Gothic Book" panose="020B0503020102020204" pitchFamily="34" charset="0"/>
                </a:endParaRPr>
              </a:p>
              <a:p>
                <a:pPr lvl="2" indent="-457200"/>
                <a:r>
                  <a:rPr lang="en-US" b="0" i="1" dirty="0">
                    <a:latin typeface="Franklin Gothic Book" panose="020B0503020102020204" pitchFamily="34" charset="0"/>
                  </a:rPr>
                  <a:t>What is the probability of your observed data, regardless of cancer status</a:t>
                </a: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11677584" cy="4994773"/>
              </a:xfrm>
              <a:blipFill>
                <a:blip r:embed="rId3"/>
                <a:stretch>
                  <a:fillRect l="-1097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6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911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 Optimal 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11677584" cy="4994773"/>
              </a:xfrm>
            </p:spPr>
            <p:txBody>
              <a:bodyPr/>
              <a:lstStyle/>
              <a:p>
                <a:pPr marL="0" lvl="0" indent="0">
                  <a:buClr>
                    <a:srgbClr val="000000"/>
                  </a:buClr>
                  <a:buNone/>
                </a:pP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00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Franklin Gothic Book" panose="020B0503020102020204" pitchFamily="34" charset="0"/>
                </a:endParaRPr>
              </a:p>
              <a:p>
                <a:pPr marL="0" lvl="0" indent="0">
                  <a:buClr>
                    <a:srgbClr val="000000"/>
                  </a:buClr>
                  <a:buNone/>
                </a:pPr>
                <a:endParaRPr lang="en-US" dirty="0">
                  <a:solidFill>
                    <a:srgbClr val="000000"/>
                  </a:solidFill>
                  <a:latin typeface="Franklin Gothic Book" panose="020B0503020102020204" pitchFamily="34" charset="0"/>
                </a:endParaRPr>
              </a:p>
              <a:p>
                <a:pPr marL="0" lvl="0" indent="0">
                  <a:buClr>
                    <a:srgbClr val="000000"/>
                  </a:buClr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Franklin Gothic Book" panose="020B0503020102020204" pitchFamily="34" charset="0"/>
                  </a:rPr>
                  <a:t>You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Franklin Gothic Book" panose="020B0503020102020204" pitchFamily="34" charset="0"/>
                  </a:rPr>
                  <a:t>. What would be the class assignment that minimizes the chance of misclassification?</a:t>
                </a:r>
              </a:p>
              <a:p>
                <a:pPr marL="0" lvl="0" indent="0">
                  <a:buClr>
                    <a:srgbClr val="000000"/>
                  </a:buClr>
                  <a:buNone/>
                </a:pPr>
                <a:endParaRPr lang="en-US" dirty="0">
                  <a:solidFill>
                    <a:srgbClr val="000000"/>
                  </a:solidFill>
                  <a:latin typeface="Franklin Gothic Book" panose="020B0503020102020204" pitchFamily="34" charset="0"/>
                </a:endParaRPr>
              </a:p>
              <a:p>
                <a:pPr marL="0" lvl="0" indent="0">
                  <a:buClr>
                    <a:srgbClr val="000000"/>
                  </a:buClr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Franklin Gothic Book" panose="020B0503020102020204" pitchFamily="34" charset="0"/>
                  </a:rPr>
                  <a:t>This is not a trick question: The best guess for the class assignment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Franklin Gothic Book" panose="020B0503020102020204" pitchFamily="34" charset="0"/>
                  </a:rPr>
                  <a:t> is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Franklin Gothic Book" panose="020B0503020102020204" pitchFamily="34" charset="0"/>
                  </a:rPr>
                  <a:t> that maximizes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11677584" cy="4994773"/>
              </a:xfrm>
              <a:blipFill>
                <a:blip r:embed="rId3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84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911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 Optimal 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11677584" cy="499477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11677584" cy="499477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22D22E9-13C7-4EE6-A626-9CED0F35A795}"/>
              </a:ext>
            </a:extLst>
          </p:cNvPr>
          <p:cNvSpPr/>
          <p:nvPr/>
        </p:nvSpPr>
        <p:spPr>
          <a:xfrm>
            <a:off x="3779520" y="3335383"/>
            <a:ext cx="1515291" cy="726141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AA5C4-56D0-46CD-96F4-BAB74FD967B2}"/>
              </a:ext>
            </a:extLst>
          </p:cNvPr>
          <p:cNvSpPr txBox="1"/>
          <p:nvPr/>
        </p:nvSpPr>
        <p:spPr>
          <a:xfrm>
            <a:off x="139781" y="1519699"/>
            <a:ext cx="3779522" cy="1323439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We want a classification rule that can give us the probability of group membership given our data…</a:t>
            </a:r>
          </a:p>
          <a:p>
            <a:endParaRPr lang="en-US" sz="1600" dirty="0"/>
          </a:p>
          <a:p>
            <a:r>
              <a:rPr lang="en-US" sz="1600" dirty="0"/>
              <a:t>Use of Bayes is appropriate here, but…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56051-5553-484A-A0C4-78B0DB6911BA}"/>
              </a:ext>
            </a:extLst>
          </p:cNvPr>
          <p:cNvSpPr/>
          <p:nvPr/>
        </p:nvSpPr>
        <p:spPr>
          <a:xfrm>
            <a:off x="5817326" y="3065417"/>
            <a:ext cx="1410788" cy="539932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34A1DB-FAB0-41C6-8A09-0EE3AD4B444B}"/>
                  </a:ext>
                </a:extLst>
              </p:cNvPr>
              <p:cNvSpPr txBox="1"/>
              <p:nvPr/>
            </p:nvSpPr>
            <p:spPr>
              <a:xfrm>
                <a:off x="4537165" y="1138341"/>
                <a:ext cx="4576771" cy="1169551"/>
              </a:xfrm>
              <a:prstGeom prst="rect">
                <a:avLst/>
              </a:prstGeom>
              <a:noFill/>
              <a:ln>
                <a:solidFill>
                  <a:srgbClr val="ED7D3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order to produce a real classifier, we need to specify what we mean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In other words, we need to know what the distribution of our data is for every group we are interested in…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34A1DB-FAB0-41C6-8A09-0EE3AD4B4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165" y="1138341"/>
                <a:ext cx="4576771" cy="1169551"/>
              </a:xfrm>
              <a:prstGeom prst="rect">
                <a:avLst/>
              </a:prstGeom>
              <a:blipFill>
                <a:blip r:embed="rId4"/>
                <a:stretch>
                  <a:fillRect l="-266" t="-515" r="-930" b="-3608"/>
                </a:stretch>
              </a:blipFill>
              <a:ln>
                <a:solidFill>
                  <a:srgbClr val="ED7D3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F45A123-8902-4063-B21F-19390E3E3244}"/>
              </a:ext>
            </a:extLst>
          </p:cNvPr>
          <p:cNvSpPr/>
          <p:nvPr/>
        </p:nvSpPr>
        <p:spPr>
          <a:xfrm>
            <a:off x="7289074" y="3065417"/>
            <a:ext cx="905692" cy="539932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2F7C3-87F2-4A0B-AF50-41306B3B27B2}"/>
              </a:ext>
            </a:extLst>
          </p:cNvPr>
          <p:cNvSpPr txBox="1"/>
          <p:nvPr/>
        </p:nvSpPr>
        <p:spPr>
          <a:xfrm>
            <a:off x="8952411" y="3082129"/>
            <a:ext cx="2917372" cy="52322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also need to specify priors for our group membership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ABC87-562D-4535-B1F1-81643CB9FD33}"/>
              </a:ext>
            </a:extLst>
          </p:cNvPr>
          <p:cNvSpPr/>
          <p:nvPr/>
        </p:nvSpPr>
        <p:spPr>
          <a:xfrm>
            <a:off x="6522721" y="3753575"/>
            <a:ext cx="1001486" cy="539932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8C1F7-2B3C-45C1-A602-B3F3094B27D2}"/>
              </a:ext>
            </a:extLst>
          </p:cNvPr>
          <p:cNvSpPr txBox="1"/>
          <p:nvPr/>
        </p:nvSpPr>
        <p:spPr>
          <a:xfrm>
            <a:off x="5416730" y="4896257"/>
            <a:ext cx="3744687" cy="52322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will be fairly easy to calculate when we are working with classifiers</a:t>
            </a:r>
          </a:p>
        </p:txBody>
      </p:sp>
    </p:spTree>
    <p:extLst>
      <p:ext uri="{BB962C8B-B14F-4D97-AF65-F5344CB8AC3E}">
        <p14:creationId xmlns:p14="http://schemas.microsoft.com/office/powerpoint/2010/main" val="151984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2146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Quadratic/Linear Discriminant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11677584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Franklin Gothic Book" panose="020B0503020102020204" pitchFamily="34" charset="0"/>
                  </a:rPr>
                  <a:t>Let’s assume that each class in our data comes from a multivariate normal distribution.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latin typeface="Franklin Gothic Book" panose="020B0503020102020204" pitchFamily="34" charset="0"/>
                  </a:rPr>
                  <a:t> is the vector of means for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>
                    <a:latin typeface="Franklin Gothic Book" panose="020B0503020102020204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latin typeface="Franklin Gothic Book" panose="020B0503020102020204" pitchFamily="34" charset="0"/>
                  </a:rPr>
                  <a:t> is the covariance matrix for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>
                    <a:latin typeface="Franklin Gothic Book" panose="020B0503020102020204" pitchFamily="34" charset="0"/>
                  </a:rPr>
                  <a:t>. </a:t>
                </a:r>
              </a:p>
              <a:p>
                <a:pPr marL="0" indent="0" algn="ctr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This setup is known as a </a:t>
                </a:r>
                <a:r>
                  <a:rPr lang="en-US" b="1" i="1" u="sng" dirty="0">
                    <a:latin typeface="Franklin Gothic Book" panose="020B0503020102020204" pitchFamily="34" charset="0"/>
                  </a:rPr>
                  <a:t>quadratic discriminant analysis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, then this is a linear discriminant analysis.</a:t>
                </a: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Note: Inherent in this setup is the assumption that we know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11677584" cy="4994773"/>
              </a:xfrm>
              <a:blipFill>
                <a:blip r:embed="rId3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998C2CF-5957-4CE7-8FC0-7BB4E022E0E7}"/>
              </a:ext>
            </a:extLst>
          </p:cNvPr>
          <p:cNvSpPr txBox="1"/>
          <p:nvPr/>
        </p:nvSpPr>
        <p:spPr>
          <a:xfrm>
            <a:off x="7823411" y="2055944"/>
            <a:ext cx="1040670" cy="307777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Likelihood!</a:t>
            </a:r>
          </a:p>
        </p:txBody>
      </p:sp>
    </p:spTree>
    <p:extLst>
      <p:ext uri="{BB962C8B-B14F-4D97-AF65-F5344CB8AC3E}">
        <p14:creationId xmlns:p14="http://schemas.microsoft.com/office/powerpoint/2010/main" val="14084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2146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Quadratic/Linear Discriminant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11677584" cy="49947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What do we need?</a:t>
                </a:r>
              </a:p>
              <a:p>
                <a:pPr indent="-457200"/>
                <a:r>
                  <a:rPr lang="en-US" b="0" dirty="0">
                    <a:latin typeface="Franklin Gothic Book" panose="020B0503020102020204" pitchFamily="34" charset="0"/>
                  </a:rPr>
                  <a:t>Priors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>
                  <a:latin typeface="Franklin Gothic Book" panose="020B0503020102020204" pitchFamily="34" charset="0"/>
                </a:endParaRPr>
              </a:p>
              <a:p>
                <a:pPr indent="-457200"/>
                <a:r>
                  <a:rPr lang="en-US" dirty="0">
                    <a:latin typeface="Franklin Gothic Book" panose="020B0503020102020204" pitchFamily="34" charset="0"/>
                  </a:rPr>
                  <a:t>Calculate out our marginal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Franklin Gothic Book" panose="020B0503020102020204" pitchFamily="34" charset="0"/>
                  </a:rPr>
                  <a:t>Say we have 3 classes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.2, .3,.5</m:t>
                    </m:r>
                  </m:oMath>
                </a14:m>
                <a:r>
                  <a:rPr lang="en-US" b="0" dirty="0">
                    <a:latin typeface="Franklin Gothic Book" panose="020B0503020102020204" pitchFamily="34" charset="0"/>
                  </a:rPr>
                  <a:t> respectively…</a:t>
                </a: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𝑃𝐷𝐹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.2∗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𝑃𝐷𝐹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+.3∗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𝑃𝐷𝐹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+.5∗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𝑃𝐷𝐹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b="0" dirty="0">
                    <a:latin typeface="Franklin Gothic Book" panose="020B05030201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11677584" cy="4994773"/>
              </a:xfrm>
              <a:blipFill>
                <a:blip r:embed="rId3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998C2CF-5957-4CE7-8FC0-7BB4E022E0E7}"/>
              </a:ext>
            </a:extLst>
          </p:cNvPr>
          <p:cNvSpPr txBox="1"/>
          <p:nvPr/>
        </p:nvSpPr>
        <p:spPr>
          <a:xfrm>
            <a:off x="7916598" y="1170665"/>
            <a:ext cx="1040670" cy="307777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Likelihood!</a:t>
            </a:r>
          </a:p>
        </p:txBody>
      </p:sp>
    </p:spTree>
    <p:extLst>
      <p:ext uri="{BB962C8B-B14F-4D97-AF65-F5344CB8AC3E}">
        <p14:creationId xmlns:p14="http://schemas.microsoft.com/office/powerpoint/2010/main" val="423378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5315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Classifying Irises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F3643-F984-431D-B3FC-0A521C3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3482274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Fisher’s Irises</a:t>
            </a:r>
          </a:p>
          <a:p>
            <a:pPr indent="-457200"/>
            <a:r>
              <a:rPr lang="en-US" dirty="0">
                <a:latin typeface="Franklin Gothic Book" panose="020B0503020102020204" pitchFamily="34" charset="0"/>
              </a:rPr>
              <a:t>3 Classes</a:t>
            </a:r>
          </a:p>
          <a:p>
            <a:pPr indent="-457200"/>
            <a:r>
              <a:rPr lang="en-US" dirty="0">
                <a:latin typeface="Franklin Gothic Book" panose="020B0503020102020204" pitchFamily="34" charset="0"/>
              </a:rPr>
              <a:t>4 Variables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Sepal Length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Sepal Width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Petal Length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Petal Width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Let’s build some classifiers for these irises…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1800B98-5976-46FF-800D-F427C6A3C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4473" y="1210141"/>
            <a:ext cx="8195310" cy="47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2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3576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LDA - Irises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F3643-F984-431D-B3FC-0A521C3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8" y="1027454"/>
            <a:ext cx="11364075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LDA specifies that each class of irises have unique vectors of means, but the same covariance matrix.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36DCD4-61A0-4186-B27F-7DD858E586C0}"/>
              </a:ext>
            </a:extLst>
          </p:cNvPr>
          <p:cNvGraphicFramePr>
            <a:graphicFrameLocks noGrp="1"/>
          </p:cNvGraphicFramePr>
          <p:nvPr/>
        </p:nvGraphicFramePr>
        <p:xfrm>
          <a:off x="966652" y="3321164"/>
          <a:ext cx="4371703" cy="11562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8863">
                  <a:extLst>
                    <a:ext uri="{9D8B030D-6E8A-4147-A177-3AD203B41FA5}">
                      <a16:colId xmlns:a16="http://schemas.microsoft.com/office/drawing/2014/main" val="1224687318"/>
                    </a:ext>
                  </a:extLst>
                </a:gridCol>
                <a:gridCol w="878210">
                  <a:extLst>
                    <a:ext uri="{9D8B030D-6E8A-4147-A177-3AD203B41FA5}">
                      <a16:colId xmlns:a16="http://schemas.microsoft.com/office/drawing/2014/main" val="3169042331"/>
                    </a:ext>
                  </a:extLst>
                </a:gridCol>
                <a:gridCol w="878210">
                  <a:extLst>
                    <a:ext uri="{9D8B030D-6E8A-4147-A177-3AD203B41FA5}">
                      <a16:colId xmlns:a16="http://schemas.microsoft.com/office/drawing/2014/main" val="95776788"/>
                    </a:ext>
                  </a:extLst>
                </a:gridCol>
                <a:gridCol w="878210">
                  <a:extLst>
                    <a:ext uri="{9D8B030D-6E8A-4147-A177-3AD203B41FA5}">
                      <a16:colId xmlns:a16="http://schemas.microsoft.com/office/drawing/2014/main" val="699143666"/>
                    </a:ext>
                  </a:extLst>
                </a:gridCol>
                <a:gridCol w="878210">
                  <a:extLst>
                    <a:ext uri="{9D8B030D-6E8A-4147-A177-3AD203B41FA5}">
                      <a16:colId xmlns:a16="http://schemas.microsoft.com/office/drawing/2014/main" val="1927613026"/>
                    </a:ext>
                  </a:extLst>
                </a:gridCol>
              </a:tblGrid>
              <a:tr h="28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Class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Sepal Length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Sepal Width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Petal Length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Petal Width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119450"/>
                  </a:ext>
                </a:extLst>
              </a:tr>
              <a:tr h="28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Iris-</a:t>
                      </a:r>
                      <a:r>
                        <a:rPr lang="en-US" sz="1100" u="none" strike="noStrike" dirty="0" err="1">
                          <a:effectLst/>
                        </a:rPr>
                        <a:t>setosa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5.006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3.418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1.464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040309"/>
                  </a:ext>
                </a:extLst>
              </a:tr>
              <a:tr h="28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Iris-versicolor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5.936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4.26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1.326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360415"/>
                  </a:ext>
                </a:extLst>
              </a:tr>
              <a:tr h="289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Iris-virginica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6.588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2.974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5.552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2.026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9010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F04B2C2-94B9-444D-84E4-6ED62847D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847439"/>
              </p:ext>
            </p:extLst>
          </p:nvPr>
        </p:nvGraphicFramePr>
        <p:xfrm>
          <a:off x="6512241" y="3067938"/>
          <a:ext cx="4245430" cy="16627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086">
                  <a:extLst>
                    <a:ext uri="{9D8B030D-6E8A-4147-A177-3AD203B41FA5}">
                      <a16:colId xmlns:a16="http://schemas.microsoft.com/office/drawing/2014/main" val="16693792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452978803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491857905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01152946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872960992"/>
                    </a:ext>
                  </a:extLst>
                </a:gridCol>
              </a:tblGrid>
              <a:tr h="33254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Sepal Length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Sepal Width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Petal Length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Petal Width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273608"/>
                  </a:ext>
                </a:extLst>
              </a:tr>
              <a:tr h="332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Sepal Length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1.274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21610"/>
                  </a:ext>
                </a:extLst>
              </a:tr>
              <a:tr h="332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Sepal Width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-0.322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12379"/>
                  </a:ext>
                </a:extLst>
              </a:tr>
              <a:tr h="332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Petal Length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1.274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-0.322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1.296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901856"/>
                  </a:ext>
                </a:extLst>
              </a:tr>
              <a:tr h="332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Petal Width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-0.118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1.296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66919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617812-32D2-4E16-B65B-C714E66EEA49}"/>
                  </a:ext>
                </a:extLst>
              </p:cNvPr>
              <p:cNvSpPr txBox="1"/>
              <p:nvPr/>
            </p:nvSpPr>
            <p:spPr>
              <a:xfrm>
                <a:off x="1979618" y="2822160"/>
                <a:ext cx="2345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for each class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617812-32D2-4E16-B65B-C714E66EE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18" y="2822160"/>
                <a:ext cx="2345770" cy="461665"/>
              </a:xfrm>
              <a:prstGeom prst="rect">
                <a:avLst/>
              </a:prstGeom>
              <a:blipFill>
                <a:blip r:embed="rId3"/>
                <a:stretch>
                  <a:fillRect l="-779" t="-9211" r="-3117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F1FA62-42F2-4F8E-A7B5-DCEA4E5367C8}"/>
                  </a:ext>
                </a:extLst>
              </p:cNvPr>
              <p:cNvSpPr txBox="1"/>
              <p:nvPr/>
            </p:nvSpPr>
            <p:spPr>
              <a:xfrm>
                <a:off x="7874171" y="2526049"/>
                <a:ext cx="15215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overall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F1FA62-42F2-4F8E-A7B5-DCEA4E536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171" y="2526049"/>
                <a:ext cx="1521570" cy="523220"/>
              </a:xfrm>
              <a:prstGeom prst="rect">
                <a:avLst/>
              </a:prstGeom>
              <a:blipFill>
                <a:blip r:embed="rId4"/>
                <a:stretch>
                  <a:fillRect t="-11628" r="-6426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1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3576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LDA - Irises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8" y="1027454"/>
                <a:ext cx="11364075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Now, we have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. That is all we need from the current dataset…</a:t>
                </a: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For a new observation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∈{1,2,3}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The Bayes Optimal Decision rule is to assign the highest probability class</a:t>
                </a:r>
              </a:p>
              <a:p>
                <a:pPr marL="0" indent="0">
                  <a:buNone/>
                </a:pPr>
                <a:r>
                  <a:rPr lang="en-US" b="1" u="sng" dirty="0">
                    <a:latin typeface="Franklin Gothic Book" panose="020B0503020102020204" pitchFamily="34" charset="0"/>
                  </a:rPr>
                  <a:t>Question:</a:t>
                </a:r>
                <a:r>
                  <a:rPr lang="en-US" dirty="0">
                    <a:latin typeface="Franklin Gothic Book" panose="020B0503020102020204" pitchFamily="34" charset="0"/>
                  </a:rPr>
                  <a:t> How well do you think this is going to perform on the observed data?</a:t>
                </a: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8" y="1027454"/>
                <a:ext cx="11364075" cy="4994773"/>
              </a:xfrm>
              <a:blipFill>
                <a:blip r:embed="rId3"/>
                <a:stretch>
                  <a:fillRect l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92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5550-A2A7-4DE2-AABE-A667C380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11741595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A 1-1.5 page description of your project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indent="-457200"/>
            <a:r>
              <a:rPr lang="en-US" dirty="0">
                <a:latin typeface="Franklin Gothic Book" panose="020B0503020102020204" pitchFamily="34" charset="0"/>
              </a:rPr>
              <a:t>Whose in the group?</a:t>
            </a:r>
          </a:p>
          <a:p>
            <a:pPr indent="-457200"/>
            <a:r>
              <a:rPr lang="en-US" dirty="0">
                <a:latin typeface="Franklin Gothic Book" panose="020B0503020102020204" pitchFamily="34" charset="0"/>
              </a:rPr>
              <a:t>What data are you thinking of working with?</a:t>
            </a:r>
          </a:p>
          <a:p>
            <a:pPr indent="-457200"/>
            <a:r>
              <a:rPr lang="en-US" dirty="0">
                <a:latin typeface="Franklin Gothic Book" panose="020B0503020102020204" pitchFamily="34" charset="0"/>
              </a:rPr>
              <a:t>What question do you want to ask?</a:t>
            </a:r>
          </a:p>
          <a:p>
            <a:pPr indent="-457200"/>
            <a:r>
              <a:rPr lang="en-US" dirty="0">
                <a:latin typeface="Franklin Gothic Book" panose="020B0503020102020204" pitchFamily="34" charset="0"/>
              </a:rPr>
              <a:t>Some thoughts on possible approaches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If you don’t know the Bayesian approach off the top of your head, propose something you do know, and we can work together to determine an appropriate Bayesian method.</a:t>
            </a:r>
          </a:p>
          <a:p>
            <a:pPr marL="0" indent="0">
              <a:buNone/>
            </a:pPr>
            <a:endParaRPr lang="en-US" sz="4000" dirty="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8654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Project Proposals Due 6/18</a:t>
            </a:r>
          </a:p>
        </p:txBody>
      </p:sp>
    </p:spTree>
    <p:extLst>
      <p:ext uri="{BB962C8B-B14F-4D97-AF65-F5344CB8AC3E}">
        <p14:creationId xmlns:p14="http://schemas.microsoft.com/office/powerpoint/2010/main" val="425541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3674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LDA - Irises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F3643-F984-431D-B3FC-0A521C3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4" y="1027454"/>
            <a:ext cx="4012097" cy="49947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Franklin Gothic Book" panose="020B0503020102020204" pitchFamily="34" charset="0"/>
              </a:rPr>
              <a:t>Overall Mis-Classification Rate of .13</a:t>
            </a: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LDA is struggling to correctly classify the versicolor and virginica classes…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AE7DEE9-461D-420D-A27F-4E61F01C0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0091" y="1291106"/>
            <a:ext cx="7699710" cy="453944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113773F-969C-4394-B33B-3A198D8CE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662242"/>
              </p:ext>
            </p:extLst>
          </p:nvPr>
        </p:nvGraphicFramePr>
        <p:xfrm>
          <a:off x="287994" y="2374580"/>
          <a:ext cx="3857287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362">
                  <a:extLst>
                    <a:ext uri="{9D8B030D-6E8A-4147-A177-3AD203B41FA5}">
                      <a16:colId xmlns:a16="http://schemas.microsoft.com/office/drawing/2014/main" val="1169937515"/>
                    </a:ext>
                  </a:extLst>
                </a:gridCol>
                <a:gridCol w="968975">
                  <a:extLst>
                    <a:ext uri="{9D8B030D-6E8A-4147-A177-3AD203B41FA5}">
                      <a16:colId xmlns:a16="http://schemas.microsoft.com/office/drawing/2014/main" val="3855924029"/>
                    </a:ext>
                  </a:extLst>
                </a:gridCol>
                <a:gridCol w="968975">
                  <a:extLst>
                    <a:ext uri="{9D8B030D-6E8A-4147-A177-3AD203B41FA5}">
                      <a16:colId xmlns:a16="http://schemas.microsoft.com/office/drawing/2014/main" val="3103710934"/>
                    </a:ext>
                  </a:extLst>
                </a:gridCol>
                <a:gridCol w="968975">
                  <a:extLst>
                    <a:ext uri="{9D8B030D-6E8A-4147-A177-3AD203B41FA5}">
                      <a16:colId xmlns:a16="http://schemas.microsoft.com/office/drawing/2014/main" val="1794802323"/>
                    </a:ext>
                  </a:extLst>
                </a:gridCol>
              </a:tblGrid>
              <a:tr h="10681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LDA MAP Prediction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Iris-versicolor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Iris-virginica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8520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Class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</a:t>
                      </a:r>
                      <a:r>
                        <a:rPr lang="en-US" sz="1200" u="none" strike="noStrike" dirty="0" err="1">
                          <a:effectLst/>
                          <a:latin typeface="Franklin Gothic Book" panose="020B0503020102020204" pitchFamily="34" charset="0"/>
                        </a:rPr>
                        <a:t>setosa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Iris-versicolor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Iris-virginica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490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</a:t>
                      </a:r>
                      <a:r>
                        <a:rPr lang="en-US" sz="1200" u="none" strike="noStrike" dirty="0" err="1">
                          <a:effectLst/>
                          <a:latin typeface="Franklin Gothic Book" panose="020B0503020102020204" pitchFamily="34" charset="0"/>
                        </a:rPr>
                        <a:t>setosa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7350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Iris-versicolor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Franklin Gothic Book" panose="020B0503020102020204" pitchFamily="34" charset="0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063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Franklin Gothic Book" panose="020B0503020102020204" pitchFamily="34" charset="0"/>
                        </a:rPr>
                        <a:t>Iris-virginica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358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7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3576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LDA - Irises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F3643-F984-431D-B3FC-0A521C3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4" y="1027454"/>
            <a:ext cx="4012097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Probability Based Coloring</a:t>
            </a:r>
          </a:p>
          <a:p>
            <a:pPr indent="-457200"/>
            <a:r>
              <a:rPr lang="en-US" dirty="0">
                <a:latin typeface="Franklin Gothic Book" panose="020B0503020102020204" pitchFamily="34" charset="0"/>
              </a:rPr>
              <a:t>Red/Green/Blue assigned to the class probabilities.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Note the “fuzzy” boundaries between clusters. Those indicate poor discrimination between types.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AE7DEE9-461D-420D-A27F-4E61F01C0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637"/>
          <a:stretch/>
        </p:blipFill>
        <p:spPr>
          <a:xfrm>
            <a:off x="4808302" y="1255120"/>
            <a:ext cx="6782807" cy="45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3674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QDA - Irises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87994" y="1027454"/>
                <a:ext cx="4012097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Franklin Gothic Book" panose="020B0503020102020204" pitchFamily="34" charset="0"/>
                  </a:rPr>
                  <a:t>QDA just allows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>
                    <a:latin typeface="Franklin Gothic Book" panose="020B0503020102020204" pitchFamily="34" charset="0"/>
                  </a:rPr>
                  <a:t> to vary between types…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Franklin Gothic Book" panose="020B0503020102020204" pitchFamily="34" charset="0"/>
                  </a:rPr>
                  <a:t>Overall Mis-Classification Rate of .03</a:t>
                </a: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QDA is much better than LDA here.</a:t>
                </a: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7994" y="1027454"/>
                <a:ext cx="4012097" cy="4994773"/>
              </a:xfrm>
              <a:blipFill>
                <a:blip r:embed="rId3"/>
                <a:stretch>
                  <a:fillRect l="-3040" r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3AE7DEE9-461D-420D-A27F-4E61F01C0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00091" y="1298054"/>
            <a:ext cx="7699710" cy="4525543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113773F-969C-4394-B33B-3A198D8CE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084086"/>
              </p:ext>
            </p:extLst>
          </p:nvPr>
        </p:nvGraphicFramePr>
        <p:xfrm>
          <a:off x="287994" y="3236728"/>
          <a:ext cx="3857287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362">
                  <a:extLst>
                    <a:ext uri="{9D8B030D-6E8A-4147-A177-3AD203B41FA5}">
                      <a16:colId xmlns:a16="http://schemas.microsoft.com/office/drawing/2014/main" val="1169937515"/>
                    </a:ext>
                  </a:extLst>
                </a:gridCol>
                <a:gridCol w="968975">
                  <a:extLst>
                    <a:ext uri="{9D8B030D-6E8A-4147-A177-3AD203B41FA5}">
                      <a16:colId xmlns:a16="http://schemas.microsoft.com/office/drawing/2014/main" val="3855924029"/>
                    </a:ext>
                  </a:extLst>
                </a:gridCol>
                <a:gridCol w="968975">
                  <a:extLst>
                    <a:ext uri="{9D8B030D-6E8A-4147-A177-3AD203B41FA5}">
                      <a16:colId xmlns:a16="http://schemas.microsoft.com/office/drawing/2014/main" val="3103710934"/>
                    </a:ext>
                  </a:extLst>
                </a:gridCol>
                <a:gridCol w="968975">
                  <a:extLst>
                    <a:ext uri="{9D8B030D-6E8A-4147-A177-3AD203B41FA5}">
                      <a16:colId xmlns:a16="http://schemas.microsoft.com/office/drawing/2014/main" val="1794802323"/>
                    </a:ext>
                  </a:extLst>
                </a:gridCol>
              </a:tblGrid>
              <a:tr h="10681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QDA MAP Prediction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Iris-versicolor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Iris-virginica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8520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Class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</a:t>
                      </a:r>
                      <a:r>
                        <a:rPr lang="en-US" sz="1200" u="none" strike="noStrike" dirty="0" err="1">
                          <a:effectLst/>
                          <a:latin typeface="Franklin Gothic Book" panose="020B0503020102020204" pitchFamily="34" charset="0"/>
                        </a:rPr>
                        <a:t>setosa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Iris-versicolor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Iris-virginica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490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</a:t>
                      </a:r>
                      <a:r>
                        <a:rPr lang="en-US" sz="1200" u="none" strike="noStrike" dirty="0" err="1">
                          <a:effectLst/>
                          <a:latin typeface="Franklin Gothic Book" panose="020B0503020102020204" pitchFamily="34" charset="0"/>
                        </a:rPr>
                        <a:t>setosa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7350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Iris-versicolor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063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Iris-virginica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Franklin Gothic Book" panose="020B0503020102020204" pitchFamily="34" charset="0"/>
                        </a:rPr>
                        <a:t>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358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76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3674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dirty="0">
                <a:solidFill>
                  <a:srgbClr val="ED7D31"/>
                </a:solidFill>
                <a:latin typeface="Franklin Gothic Demi" panose="020B0703020102020204" pitchFamily="34" charset="0"/>
              </a:rPr>
              <a:t>Q</a:t>
            </a: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DA - Irises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87994" y="1027454"/>
                <a:ext cx="4012097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Probability Based Coloring.</a:t>
                </a: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Much sharper distinctions between iris types. This classifier allows for more class separation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allowed to vary</a:t>
                </a: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7994" y="1027454"/>
                <a:ext cx="4012097" cy="4994773"/>
              </a:xfrm>
              <a:blipFill>
                <a:blip r:embed="rId3"/>
                <a:stretch>
                  <a:fillRect l="-3040" r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C48169E6-E87C-48D9-AAF3-1AF9A9A514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615"/>
          <a:stretch/>
        </p:blipFill>
        <p:spPr>
          <a:xfrm>
            <a:off x="4558271" y="1110855"/>
            <a:ext cx="7215718" cy="482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3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236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Classification Overview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F3643-F984-431D-B3FC-0A521C3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4" y="1027454"/>
            <a:ext cx="11372783" cy="4994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The general idea of classification is to obtain the probability of class membership and classify each observation with the most probable class.</a:t>
            </a: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The devil is in the details though…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How class is related to the distribution of the continuous predictors is the most important thing.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We saw that LDA, which assumes each group has the same covariance matrix performs much worse than QDA, which assumes a unique </a:t>
            </a:r>
            <a:r>
              <a:rPr lang="en-US" dirty="0" err="1">
                <a:latin typeface="Franklin Gothic Book" panose="020B0503020102020204" pitchFamily="34" charset="0"/>
              </a:rPr>
              <a:t>cov</a:t>
            </a:r>
            <a:r>
              <a:rPr lang="en-US" dirty="0">
                <a:latin typeface="Franklin Gothic Book" panose="020B0503020102020204" pitchFamily="34" charset="0"/>
              </a:rPr>
              <a:t> matrix for each group.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However, we might have issues with overfitting! Why should we believe that our sample estimates of group covariance matrices are correct?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We will address this issue later with hierarchical models. </a:t>
            </a:r>
          </a:p>
          <a:p>
            <a:pPr marL="0" indent="0">
              <a:buNone/>
            </a:pPr>
            <a:r>
              <a:rPr lang="en-US" sz="2400" b="1" dirty="0">
                <a:latin typeface="Franklin Gothic Book" panose="020B0503020102020204" pitchFamily="34" charset="0"/>
              </a:rPr>
              <a:t>Note: We did not address changing the prior distributions or the relative costs.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2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6535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87994" y="1027454"/>
                <a:ext cx="11372783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Classification is all well and good when it comes to discrete outcomes, but continuous outcomes need regression!</a:t>
                </a: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This is the same as: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There are two groups of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>
                    <a:latin typeface="Franklin Gothic Book" panose="020B0503020102020204" pitchFamily="34" charset="0"/>
                  </a:rPr>
                  <a:t> </a:t>
                </a:r>
                <a:r>
                  <a:rPr lang="en-US" dirty="0">
                    <a:latin typeface="Franklin Gothic Book" panose="020B0503020102020204" pitchFamily="34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b="1" dirty="0">
                    <a:latin typeface="Franklin Gothic Book" panose="020B0503020102020204" pitchFamily="34" charset="0"/>
                  </a:rPr>
                  <a:t> </a:t>
                </a:r>
                <a:r>
                  <a:rPr lang="en-US" dirty="0">
                    <a:latin typeface="Franklin Gothic Book" panose="020B0503020102020204" pitchFamily="34" charset="0"/>
                  </a:rPr>
                  <a:t>that we can use Bayesian approaches on. Today, we will only focus on</a:t>
                </a:r>
                <a:r>
                  <a:rPr lang="en-US" b="1" dirty="0">
                    <a:latin typeface="Franklin Gothic Book" panose="020B05030201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>
                    <a:latin typeface="Franklin Gothic Book" panose="020B05030201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NOTE: Even if we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be unknown, the expected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are the same</a:t>
                </a: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7994" y="1027454"/>
                <a:ext cx="11372783" cy="4994773"/>
              </a:xfrm>
              <a:blipFill>
                <a:blip r:embed="rId3"/>
                <a:stretch>
                  <a:fillRect l="-1072" r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A828EC2-1A4A-49CE-A088-A149A3007FCD}"/>
              </a:ext>
            </a:extLst>
          </p:cNvPr>
          <p:cNvSpPr/>
          <p:nvPr/>
        </p:nvSpPr>
        <p:spPr>
          <a:xfrm>
            <a:off x="4093167" y="3429000"/>
            <a:ext cx="3762435" cy="491627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CCE15-6F9A-4ABA-AD4D-2CBCC72C9BEF}"/>
              </a:ext>
            </a:extLst>
          </p:cNvPr>
          <p:cNvSpPr txBox="1"/>
          <p:nvPr/>
        </p:nvSpPr>
        <p:spPr>
          <a:xfrm>
            <a:off x="8439271" y="3524840"/>
            <a:ext cx="1223412" cy="369332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/>
              <a:t>Likelihood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1F5FA7-6A57-4E01-AD1B-06717E723F38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7855602" y="3674814"/>
            <a:ext cx="583669" cy="34692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7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6535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87994" y="1027454"/>
                <a:ext cx="11372783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Before we get into estimation, consider the question of conjugate priors for</a:t>
                </a:r>
                <a:r>
                  <a:rPr lang="en-US" b="1" dirty="0">
                    <a:latin typeface="Franklin Gothic Book" panose="020B05030201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>
                    <a:latin typeface="Franklin Gothic Book" panose="020B0503020102020204" pitchFamily="34" charset="0"/>
                  </a:rPr>
                  <a:t> 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b="1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Two facts (and one assumption) help you determine the conjugate priors.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latin typeface="Franklin Gothic Book" panose="020B05030201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normally distributed, its mean is a linear combination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latin typeface="Franklin Gothic Book" panose="020B0503020102020204" pitchFamily="34" charset="0"/>
                  </a:rPr>
                  <a:t>Linear combinations of normally distributed variables is also normal.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latin typeface="Franklin Gothic Book" panose="020B0503020102020204" pitchFamily="34" charset="0"/>
                  </a:rPr>
                  <a:t>Let’s fix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as known.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This is a very similar problem to a normal distribution with known variance. We can use a multivariate normal distribution as a conjugate prior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b="1" dirty="0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7994" y="1027454"/>
                <a:ext cx="11372783" cy="4994773"/>
              </a:xfrm>
              <a:blipFill>
                <a:blip r:embed="rId3"/>
                <a:stretch>
                  <a:fillRect l="-1072" r="-1661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6535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87994" y="1027454"/>
                <a:ext cx="11372783" cy="49947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As the multivariate normal is a conjugate prior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, the posterior distribution is also a multivariate normal. Via the power of math….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Franklin Gothic Book" panose="020B05030201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How do these compare with maximum likelihood estimates (frequentist)?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7994" y="1027454"/>
                <a:ext cx="11372783" cy="4994773"/>
              </a:xfrm>
              <a:blipFill>
                <a:blip r:embed="rId3"/>
                <a:stretch>
                  <a:fillRect l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D6D193-03A2-4CC8-99C9-79F455556614}"/>
              </a:ext>
            </a:extLst>
          </p:cNvPr>
          <p:cNvSpPr txBox="1"/>
          <p:nvPr/>
        </p:nvSpPr>
        <p:spPr>
          <a:xfrm>
            <a:off x="8114621" y="1170665"/>
            <a:ext cx="1040670" cy="307777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Likelihood!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31E42-0DA4-4436-8236-80D8A43C9C18}"/>
              </a:ext>
            </a:extLst>
          </p:cNvPr>
          <p:cNvSpPr txBox="1"/>
          <p:nvPr/>
        </p:nvSpPr>
        <p:spPr>
          <a:xfrm>
            <a:off x="7350145" y="1578359"/>
            <a:ext cx="612668" cy="307777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Prior!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54C9D-ADFE-4AF6-88AC-D63AFE0F81E5}"/>
              </a:ext>
            </a:extLst>
          </p:cNvPr>
          <p:cNvSpPr txBox="1"/>
          <p:nvPr/>
        </p:nvSpPr>
        <p:spPr>
          <a:xfrm>
            <a:off x="7962813" y="2859684"/>
            <a:ext cx="950901" cy="307777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Posterior!</a:t>
            </a:r>
          </a:p>
        </p:txBody>
      </p:sp>
    </p:spTree>
    <p:extLst>
      <p:ext uri="{BB962C8B-B14F-4D97-AF65-F5344CB8AC3E}">
        <p14:creationId xmlns:p14="http://schemas.microsoft.com/office/powerpoint/2010/main" val="22559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8826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Bayesian Regression - Ridge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87994" y="1027454"/>
                <a:ext cx="11372783" cy="4994773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Franklin Gothic Book" panose="020B05030201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As per usual, the EAP estimates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) are a compromise between prior information and the data at hand. By carefully structuring the prior, we can replicate various frequentist regularization approaches.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𝑹𝒊𝒅𝒈𝒆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BC7F3643-F984-431D-B3FC-0A521C35B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7994" y="1027454"/>
                <a:ext cx="11372783" cy="4994773"/>
              </a:xfrm>
              <a:blipFill>
                <a:blip r:embed="rId3"/>
                <a:stretch>
                  <a:fillRect l="-1072"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3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6154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Red Wine Statistics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F3643-F984-431D-B3FC-0A521C3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5" y="1027454"/>
            <a:ext cx="5808006" cy="4994773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ranklin Gothic Book" panose="020B0503020102020204" pitchFamily="34" charset="0"/>
              </a:rPr>
              <a:t>There is a famous </a:t>
            </a:r>
            <a:r>
              <a:rPr lang="en-US" dirty="0">
                <a:latin typeface="Franklin Gothic Book" panose="020B0503020102020204" pitchFamily="34" charset="0"/>
                <a:hlinkClick r:id="rId3"/>
              </a:rPr>
              <a:t>dataset</a:t>
            </a:r>
            <a:r>
              <a:rPr lang="en-US" dirty="0">
                <a:latin typeface="Franklin Gothic Book" panose="020B0503020102020204" pitchFamily="34" charset="0"/>
              </a:rPr>
              <a:t> regarding wine quality as a function of various characteristics. (You will be looking at how to classify white wines in HW2).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Franklin Gothic Book" panose="020B0503020102020204" pitchFamily="34" charset="0"/>
              </a:rPr>
              <a:t>Task:</a:t>
            </a:r>
            <a:r>
              <a:rPr lang="en-US" dirty="0">
                <a:latin typeface="Franklin Gothic Book" panose="020B0503020102020204" pitchFamily="34" charset="0"/>
              </a:rPr>
              <a:t> Predict alcohol content as a function of density and pH!</a:t>
            </a: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FE625A-0AAA-40CD-ADA7-B66E8BA64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377" y="1467110"/>
            <a:ext cx="5885669" cy="39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7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5550-A2A7-4DE2-AABE-A667C380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99" y="1027454"/>
            <a:ext cx="11741595" cy="499477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Prior Review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Evaluating Posterior Distributions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Linear Classification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ranklin Gothic Book" panose="020B0503020102020204" pitchFamily="34" charset="0"/>
              </a:rPr>
              <a:t>Linear Discriminant Analysis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ranklin Gothic Book" panose="020B0503020102020204" pitchFamily="34" charset="0"/>
              </a:rPr>
              <a:t>Quadratic Discriminant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ranklin Gothic Book" panose="020B0503020102020204" pitchFamily="34" charset="0"/>
              </a:rPr>
              <a:t>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23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49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6154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Red Wine Statistics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F3643-F984-431D-B3FC-0A521C3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5" y="1027454"/>
            <a:ext cx="5808006" cy="4994773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94B3E5B-A951-40CD-A4A7-1CA940ECC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144" y="1419747"/>
            <a:ext cx="9204960" cy="46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6154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Red Wine Statistics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F3643-F984-431D-B3FC-0A521C3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5" y="1027454"/>
            <a:ext cx="5808006" cy="4994773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F168F6A1-6BEB-430F-89F2-44660716B3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395" y="1179854"/>
                <a:ext cx="5655605" cy="49947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MLE Estimates for the intercept and coefficients for density and pH: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Intercept: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280.88</m:t>
                    </m:r>
                  </m:oMath>
                </a14:m>
                <a:endParaRPr lang="en-US" b="0" dirty="0">
                  <a:latin typeface="Franklin Gothic Book" panose="020B0503020102020204" pitchFamily="34" charset="0"/>
                </a:endParaRP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Density: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−272.28</m:t>
                    </m:r>
                  </m:oMath>
                </a14:m>
                <a:endParaRPr lang="en-US" b="0" dirty="0">
                  <a:latin typeface="Franklin Gothic Book" panose="020B0503020102020204" pitchFamily="34" charset="0"/>
                </a:endParaRP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pH: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.28</m:t>
                    </m:r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b="1" u="sng" dirty="0">
                    <a:latin typeface="Franklin Gothic Book" panose="020B0503020102020204" pitchFamily="34" charset="0"/>
                  </a:rPr>
                  <a:t>Strategy: </a:t>
                </a:r>
                <a:r>
                  <a:rPr lang="en-US" dirty="0">
                    <a:latin typeface="Franklin Gothic Book" panose="020B0503020102020204" pitchFamily="34" charset="0"/>
                  </a:rPr>
                  <a:t>Using a Bayesian Ridge Regression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explore how varying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impacts the EAP estimates of the regression coefficients</a:t>
                </a:r>
                <a:endParaRPr lang="en-US" baseline="-25000" dirty="0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F168F6A1-6BEB-430F-89F2-44660716B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95" y="1179854"/>
                <a:ext cx="5655605" cy="4994773"/>
              </a:xfrm>
              <a:prstGeom prst="rect">
                <a:avLst/>
              </a:prstGeom>
              <a:blipFill>
                <a:blip r:embed="rId3"/>
                <a:stretch>
                  <a:fillRect l="-2155" r="-23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43E66B8-0D41-4ABA-88C7-57D0EADC3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377" y="1467110"/>
            <a:ext cx="5885669" cy="39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EAP Estimates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F3643-F984-431D-B3FC-0A521C3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5" y="1027454"/>
            <a:ext cx="5808006" cy="4994773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CA1AB8C-13C6-4D7F-9CA3-5C5F5B2BC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000" t="7023" r="8786" b="3813"/>
          <a:stretch/>
        </p:blipFill>
        <p:spPr>
          <a:xfrm>
            <a:off x="724988" y="1099747"/>
            <a:ext cx="10742023" cy="473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28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707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Summary + Next Steps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F3643-F984-431D-B3FC-0A521C3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5" y="1027454"/>
            <a:ext cx="5808006" cy="4994773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2B1B83-5A4D-4355-8CE4-9A1D59F1BE5D}"/>
              </a:ext>
            </a:extLst>
          </p:cNvPr>
          <p:cNvSpPr txBox="1">
            <a:spLocks/>
          </p:cNvSpPr>
          <p:nvPr/>
        </p:nvSpPr>
        <p:spPr>
          <a:xfrm>
            <a:off x="287995" y="1027454"/>
            <a:ext cx="11463610" cy="49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Franklin Gothic Book" panose="020B0503020102020204" pitchFamily="34" charset="0"/>
              </a:rPr>
              <a:t>Jupyter</a:t>
            </a:r>
            <a:r>
              <a:rPr lang="en-US" sz="2400" dirty="0">
                <a:latin typeface="Franklin Gothic Book" panose="020B0503020102020204" pitchFamily="34" charset="0"/>
              </a:rPr>
              <a:t> Notebooks with Code for LDA, QDA and Bayesian Regression in Collab</a:t>
            </a:r>
          </a:p>
          <a:p>
            <a:pPr marL="0" indent="0">
              <a:buNone/>
            </a:pPr>
            <a:r>
              <a:rPr lang="en-US" sz="2400" dirty="0">
                <a:latin typeface="Franklin Gothic Book" panose="020B0503020102020204" pitchFamily="34" charset="0"/>
              </a:rPr>
              <a:t>Bayesian Classifiers –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Given a model for each class in your data, what is the most probable class for a new observation?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Currently, priors on class probability, NOT on aspects of class models.</a:t>
            </a:r>
          </a:p>
          <a:p>
            <a:pPr marL="0" indent="0">
              <a:buNone/>
            </a:pPr>
            <a:r>
              <a:rPr lang="en-US" sz="2400" dirty="0">
                <a:latin typeface="Franklin Gothic Book" panose="020B0503020102020204" pitchFamily="34" charset="0"/>
              </a:rPr>
              <a:t>Bayesian Regression –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Coefficients are compromises between prior and MLE estimates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Scaling matters!</a:t>
            </a:r>
          </a:p>
          <a:p>
            <a:pPr marL="0" indent="0">
              <a:buNone/>
            </a:pPr>
            <a:r>
              <a:rPr lang="en-US" sz="2400" dirty="0">
                <a:latin typeface="Franklin Gothic Book" panose="020B0503020102020204" pitchFamily="34" charset="0"/>
              </a:rPr>
              <a:t>Homework 2 – 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Apply LDA and QDA to building predictors of wine quality</a:t>
            </a:r>
          </a:p>
          <a:p>
            <a:pPr marL="0" indent="0">
              <a:buNone/>
            </a:pPr>
            <a:r>
              <a:rPr lang="en-US" sz="2400" dirty="0">
                <a:latin typeface="Franklin Gothic Book" panose="020B0503020102020204" pitchFamily="34" charset="0"/>
              </a:rPr>
              <a:t>Next Week – </a:t>
            </a:r>
          </a:p>
          <a:p>
            <a:pPr lvl="1" indent="-457200"/>
            <a:r>
              <a:rPr lang="en-US" dirty="0">
                <a:latin typeface="Franklin Gothic Book" panose="020B0503020102020204" pitchFamily="34" charset="0"/>
              </a:rPr>
              <a:t>Representing Bayesian models using networks!</a:t>
            </a:r>
          </a:p>
        </p:txBody>
      </p:sp>
    </p:spTree>
    <p:extLst>
      <p:ext uri="{BB962C8B-B14F-4D97-AF65-F5344CB8AC3E}">
        <p14:creationId xmlns:p14="http://schemas.microsoft.com/office/powerpoint/2010/main" val="175727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0080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ED7D31"/>
                </a:solidFill>
                <a:latin typeface="Franklin Gothic Demi" panose="020B0703020102020204" pitchFamily="34" charset="0"/>
              </a:rPr>
              <a:t>Where Do You Get These Pieces?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CFA0F-0AC1-4D7E-9691-C4E8490D1A71}"/>
                  </a:ext>
                </a:extLst>
              </p:cNvPr>
              <p:cNvSpPr txBox="1"/>
              <p:nvPr/>
            </p:nvSpPr>
            <p:spPr>
              <a:xfrm>
                <a:off x="3751544" y="2796134"/>
                <a:ext cx="4789901" cy="1265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CFA0F-0AC1-4D7E-9691-C4E8490D1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44" y="2796134"/>
                <a:ext cx="4789901" cy="1265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E51E1D8-FC62-4C8E-AA8D-2A1904708470}"/>
              </a:ext>
            </a:extLst>
          </p:cNvPr>
          <p:cNvSpPr/>
          <p:nvPr/>
        </p:nvSpPr>
        <p:spPr>
          <a:xfrm>
            <a:off x="3908041" y="3127597"/>
            <a:ext cx="1438578" cy="634839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77C566-A508-4C5C-8EC3-4B16281A2A16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2219022" y="2902058"/>
            <a:ext cx="1689020" cy="217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9EADBD-4F62-4CFC-964C-3B63BC0F6C11}"/>
              </a:ext>
            </a:extLst>
          </p:cNvPr>
          <p:cNvSpPr txBox="1"/>
          <p:nvPr/>
        </p:nvSpPr>
        <p:spPr>
          <a:xfrm>
            <a:off x="530003" y="1947951"/>
            <a:ext cx="3378038" cy="954107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Book" panose="020B0503020102020204" pitchFamily="34" charset="0"/>
              </a:rPr>
              <a:t>Posterior Distribution</a:t>
            </a:r>
          </a:p>
          <a:p>
            <a:pPr algn="ctr"/>
            <a:r>
              <a:rPr lang="en-US" sz="1600" dirty="0">
                <a:latin typeface="Franklin Gothic Book" panose="020B0503020102020204" pitchFamily="34" charset="0"/>
              </a:rPr>
              <a:t>What is the distribution of the parameters of interest given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F3952C-3F88-4D28-AADD-CE4CCC86117D}"/>
              </a:ext>
            </a:extLst>
          </p:cNvPr>
          <p:cNvSpPr/>
          <p:nvPr/>
        </p:nvSpPr>
        <p:spPr>
          <a:xfrm>
            <a:off x="5911567" y="2796134"/>
            <a:ext cx="1397809" cy="634839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1A311A-D48B-49B1-B03B-01F5E3BFD8CA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6610472" y="2284692"/>
            <a:ext cx="1942" cy="51144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FB559E-AE34-41FF-9B9B-949C2A618F5F}"/>
              </a:ext>
            </a:extLst>
          </p:cNvPr>
          <p:cNvSpPr txBox="1"/>
          <p:nvPr/>
        </p:nvSpPr>
        <p:spPr>
          <a:xfrm>
            <a:off x="4923395" y="1084363"/>
            <a:ext cx="3378038" cy="1200329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Book" panose="020B0503020102020204" pitchFamily="34" charset="0"/>
              </a:rPr>
              <a:t>Likelihood </a:t>
            </a:r>
          </a:p>
          <a:p>
            <a:pPr algn="ctr"/>
            <a:r>
              <a:rPr lang="en-US" sz="1600" dirty="0">
                <a:latin typeface="Franklin Gothic Book" panose="020B0503020102020204" pitchFamily="34" charset="0"/>
              </a:rPr>
              <a:t>This comes from how you want to model the data (i.e. what distribution or distributions are the data from?)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B34BF-8D25-46CF-AC8B-FA8DA93975E7}"/>
              </a:ext>
            </a:extLst>
          </p:cNvPr>
          <p:cNvSpPr txBox="1"/>
          <p:nvPr/>
        </p:nvSpPr>
        <p:spPr>
          <a:xfrm>
            <a:off x="8724459" y="2756182"/>
            <a:ext cx="3378038" cy="892552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Franklin Gothic Book" panose="020B0503020102020204" pitchFamily="34" charset="0"/>
              </a:rPr>
              <a:t>Prior Distribution</a:t>
            </a:r>
          </a:p>
          <a:p>
            <a:pPr algn="ctr"/>
            <a:r>
              <a:rPr lang="en-US" sz="1600" dirty="0">
                <a:latin typeface="Franklin Gothic Book" panose="020B0503020102020204" pitchFamily="34" charset="0"/>
              </a:rPr>
              <a:t>You come up with this (or it is clearly given to you)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6C69A-B5F6-45FA-BB9A-54D7DA43C553}"/>
              </a:ext>
            </a:extLst>
          </p:cNvPr>
          <p:cNvSpPr/>
          <p:nvPr/>
        </p:nvSpPr>
        <p:spPr>
          <a:xfrm>
            <a:off x="7402563" y="2792705"/>
            <a:ext cx="995939" cy="634839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67416D-A2A5-4A59-805E-CFBE7305EA27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398502" y="3110125"/>
            <a:ext cx="325957" cy="923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2E7CF92-AEB5-4158-AFA3-7D406CCF5929}"/>
              </a:ext>
            </a:extLst>
          </p:cNvPr>
          <p:cNvSpPr/>
          <p:nvPr/>
        </p:nvSpPr>
        <p:spPr>
          <a:xfrm>
            <a:off x="6610471" y="3515200"/>
            <a:ext cx="1048358" cy="546666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ECA51C-A736-450B-A0D7-939CE91A68B6}"/>
              </a:ext>
            </a:extLst>
          </p:cNvPr>
          <p:cNvSpPr txBox="1"/>
          <p:nvPr/>
        </p:nvSpPr>
        <p:spPr>
          <a:xfrm>
            <a:off x="5445631" y="4620991"/>
            <a:ext cx="3378038" cy="1200329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Book" panose="020B0503020102020204" pitchFamily="34" charset="0"/>
              </a:rPr>
              <a:t>Marginal Distribution</a:t>
            </a:r>
          </a:p>
          <a:p>
            <a:pPr algn="ctr"/>
            <a:r>
              <a:rPr lang="en-US" sz="1600" dirty="0">
                <a:latin typeface="Franklin Gothic Book" panose="020B0503020102020204" pitchFamily="34" charset="0"/>
              </a:rPr>
              <a:t>You either calculate it in very simple cases, or it has already been taken care of (i.e. conjugate priors)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1A39AC-24AB-48AC-9001-A7CCD84201D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7134650" y="4061866"/>
            <a:ext cx="0" cy="5591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F268F59-48E4-4162-915C-CD0765629867}"/>
              </a:ext>
            </a:extLst>
          </p:cNvPr>
          <p:cNvSpPr/>
          <p:nvPr/>
        </p:nvSpPr>
        <p:spPr>
          <a:xfrm>
            <a:off x="530003" y="4324077"/>
            <a:ext cx="4279065" cy="1301714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A8A252A-9E2C-4DC4-A07E-D65990450C1C}"/>
                  </a:ext>
                </a:extLst>
              </p:cNvPr>
              <p:cNvSpPr txBox="1"/>
              <p:nvPr/>
            </p:nvSpPr>
            <p:spPr>
              <a:xfrm>
                <a:off x="508513" y="4332294"/>
                <a:ext cx="4222547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A8A252A-9E2C-4DC4-A07E-D65990450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13" y="4332294"/>
                <a:ext cx="4222547" cy="764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07A44B-342D-4913-8089-A3B384CE3AB9}"/>
              </a:ext>
            </a:extLst>
          </p:cNvPr>
          <p:cNvCxnSpPr>
            <a:cxnSpLocks/>
            <a:stCxn id="23" idx="1"/>
            <a:endCxn id="27" idx="3"/>
          </p:cNvCxnSpPr>
          <p:nvPr/>
        </p:nvCxnSpPr>
        <p:spPr>
          <a:xfrm flipH="1" flipV="1">
            <a:off x="4809068" y="4974934"/>
            <a:ext cx="636563" cy="24622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06191-159E-40ED-9E1F-4A4BFBA291B3}"/>
                  </a:ext>
                </a:extLst>
              </p:cNvPr>
              <p:cNvSpPr txBox="1"/>
              <p:nvPr/>
            </p:nvSpPr>
            <p:spPr>
              <a:xfrm>
                <a:off x="513287" y="5042118"/>
                <a:ext cx="41220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Franklin Gothic Book" panose="020B0503020102020204" pitchFamily="34" charset="0"/>
                  </a:rPr>
                  <a:t>Probability of </a:t>
                </a:r>
                <a:r>
                  <a:rPr lang="en-US" b="1" i="1" dirty="0">
                    <a:latin typeface="Franklin Gothic Book" panose="020B0503020102020204" pitchFamily="34" charset="0"/>
                  </a:rPr>
                  <a:t>your data</a:t>
                </a:r>
                <a:r>
                  <a:rPr lang="en-US" dirty="0">
                    <a:latin typeface="Franklin Gothic Book" panose="020B0503020102020204" pitchFamily="34" charset="0"/>
                  </a:rPr>
                  <a:t> occurring for any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b="0" dirty="0">
                  <a:latin typeface="Franklin Gothic Book" panose="020B0503020102020204" pitchFamily="34" charset="0"/>
                </a:endParaRPr>
              </a:p>
              <a:p>
                <a:r>
                  <a:rPr lang="en-US" dirty="0">
                    <a:latin typeface="Franklin Gothic Book" panose="020B0503020102020204" pitchFamily="34" charset="0"/>
                  </a:rPr>
                  <a:t>Note: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are constrained by the model type.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06191-159E-40ED-9E1F-4A4BFBA2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87" y="5042118"/>
                <a:ext cx="4122090" cy="523220"/>
              </a:xfrm>
              <a:prstGeom prst="rect">
                <a:avLst/>
              </a:prstGeom>
              <a:blipFill>
                <a:blip r:embed="rId5"/>
                <a:stretch>
                  <a:fillRect l="-444" t="-3488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0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7" grpId="0" animBg="1"/>
      <p:bldP spid="29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11741595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Conjugate Priors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A prior is conjugate if the posterior is of the same distribution type as the prior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If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with known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, then conjugate prior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normal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Which means that the posterior distribution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normal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If likelihood is binomial, the conjugate prior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a beta distribution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Which means that the posterior distribution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is a beta.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Priors are specific to parameters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If a likelihood has multiple parameters, then a prior for each of the parameters need to be specified (or a multivariate prior needs to be specified).</a:t>
                </a:r>
              </a:p>
              <a:p>
                <a:pPr lvl="3" indent="-457200"/>
                <a:r>
                  <a:rPr lang="en-US" dirty="0">
                    <a:latin typeface="Franklin Gothic Book" panose="020B0503020102020204" pitchFamily="34" charset="0"/>
                  </a:rPr>
                  <a:t>Incorrect statement: The conjugate prior for a normal likelihood is normal</a:t>
                </a:r>
              </a:p>
              <a:p>
                <a:pPr lvl="3" indent="-457200"/>
                <a:r>
                  <a:rPr lang="en-US" dirty="0">
                    <a:latin typeface="Franklin Gothic Book" panose="020B0503020102020204" pitchFamily="34" charset="0"/>
                  </a:rPr>
                  <a:t>Correct statement: The conjugate prior for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 parameter of a normal likelihood with known variance is normal.</a:t>
                </a:r>
              </a:p>
              <a:p>
                <a:pPr lvl="1" indent="-457200"/>
                <a:r>
                  <a:rPr lang="en-US" b="1" i="1" u="sng" dirty="0">
                    <a:latin typeface="Franklin Gothic Book" panose="020B0503020102020204" pitchFamily="34" charset="0"/>
                  </a:rPr>
                  <a:t>Conjugate priors mean you can skip using Bayes Theorem directly to the posterior!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11741595" cy="4994773"/>
              </a:xfrm>
              <a:blipFill>
                <a:blip r:embed="rId2"/>
                <a:stretch>
                  <a:fillRect l="-1090" r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4004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Prior Review</a:t>
            </a:r>
          </a:p>
        </p:txBody>
      </p:sp>
    </p:spTree>
    <p:extLst>
      <p:ext uri="{BB962C8B-B14F-4D97-AF65-F5344CB8AC3E}">
        <p14:creationId xmlns:p14="http://schemas.microsoft.com/office/powerpoint/2010/main" val="29644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11741595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Non-Informative Priors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A non-informative prior is a prior that doesn’t carry much subjective information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“Flat  Priors”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Constant priors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, for any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b="0" dirty="0">
                    <a:latin typeface="Franklin Gothic Book" panose="020B0503020102020204" pitchFamily="34" charset="0"/>
                  </a:rPr>
                  <a:t> (These disappear from Bayes Theorem)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Extremely flat distributions (i.e.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(0,10000)</m:t>
                    </m:r>
                  </m:oMath>
                </a14:m>
                <a:r>
                  <a:rPr lang="en-US" dirty="0">
                    <a:latin typeface="Franklin Gothic Book" panose="020B0503020102020204" pitchFamily="34" charset="0"/>
                  </a:rPr>
                  <a:t>) 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Jeffreys Priors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Non-informative priors that are invariant under reparameterizations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Fixes the issue of non-informative priors being highly informative when you change the model to a statistically equivalent, but reparametrized, version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Issues with Non-informative Priors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They still are highly informative at low sample sizes</a:t>
                </a:r>
              </a:p>
              <a:p>
                <a:pPr lvl="2" indent="-457200"/>
                <a:r>
                  <a:rPr lang="en-US" dirty="0">
                    <a:latin typeface="Franklin Gothic Book" panose="020B0503020102020204" pitchFamily="34" charset="0"/>
                  </a:rPr>
                  <a:t>Multivariate non-informative priors have increasing issues as the number of variables increase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11741595" cy="4994773"/>
              </a:xfrm>
              <a:blipFill>
                <a:blip r:embed="rId2"/>
                <a:stretch>
                  <a:fillRect l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4004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Prior Review</a:t>
            </a:r>
          </a:p>
        </p:txBody>
      </p:sp>
    </p:spTree>
    <p:extLst>
      <p:ext uri="{BB962C8B-B14F-4D97-AF65-F5344CB8AC3E}">
        <p14:creationId xmlns:p14="http://schemas.microsoft.com/office/powerpoint/2010/main" val="42698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6243435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You are modelling the failure rate of a new type of processor for your company. </a:t>
                </a:r>
              </a:p>
              <a:p>
                <a:pPr indent="-457200"/>
                <a:r>
                  <a:rPr lang="en-US" dirty="0">
                    <a:latin typeface="Franklin Gothic Book" panose="020B0503020102020204" pitchFamily="34" charset="0"/>
                  </a:rPr>
                  <a:t>Out of the 10 test processors, 3 have failed so far.  (Binomial Likelihood!)</a:t>
                </a:r>
              </a:p>
              <a:p>
                <a:pPr indent="-457200"/>
                <a:r>
                  <a:rPr lang="en-US" dirty="0">
                    <a:latin typeface="Franklin Gothic Book" panose="020B0503020102020204" pitchFamily="34" charset="0"/>
                  </a:rPr>
                  <a:t>Previous generations of similar processors had an average failure rate of .1, with a variance of 0.0.003461538. 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This corresponds to a Beta prior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 2.5,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= 22.5</m:t>
                    </m:r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6243435" cy="4994773"/>
              </a:xfrm>
              <a:blipFill>
                <a:blip r:embed="rId2"/>
                <a:stretch>
                  <a:fillRect l="-2051" r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0389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Evaluating Posterior Distributions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B0506E-A0FD-4AEB-B463-ABBAE9B55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3401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0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6243435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Using the Beta conjugate prior for a Binomial likelihood leads to a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5.5,  29.5</m:t>
                        </m:r>
                      </m:e>
                    </m:d>
                  </m:oMath>
                </a14:m>
                <a:endParaRPr lang="en-US" b="0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How can we characterize the posterior?</a:t>
                </a:r>
              </a:p>
              <a:p>
                <a:pPr indent="-457200"/>
                <a:r>
                  <a:rPr lang="en-US" dirty="0">
                    <a:latin typeface="Franklin Gothic Book" panose="020B0503020102020204" pitchFamily="34" charset="0"/>
                  </a:rPr>
                  <a:t>EAP (Expected a posteriori value)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Expected value of the posterior…</a:t>
                </a:r>
              </a:p>
              <a:p>
                <a:pPr indent="-457200"/>
                <a:r>
                  <a:rPr lang="en-US" dirty="0">
                    <a:latin typeface="Franklin Gothic Book" panose="020B0503020102020204" pitchFamily="34" charset="0"/>
                  </a:rPr>
                  <a:t>MAP (Modal a posteriori value)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Mode of the posterior</a:t>
                </a:r>
              </a:p>
              <a:p>
                <a:pPr indent="-457200"/>
                <a:r>
                  <a:rPr lang="en-US" dirty="0">
                    <a:latin typeface="Franklin Gothic Book" panose="020B0503020102020204" pitchFamily="34" charset="0"/>
                  </a:rPr>
                  <a:t>Credible Intervals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6243435" cy="4994773"/>
              </a:xfrm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0389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Evaluating Posterior Distributions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B95D5E-20F8-41F9-8645-8F54AD862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01956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5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199" y="1027454"/>
                <a:ext cx="6243435" cy="4994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Franklin Gothic Book" panose="020B0503020102020204" pitchFamily="34" charset="0"/>
                  </a:rPr>
                  <a:t>Posterior 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𝐵𝑒𝑡𝑎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(5.5,  29.5)</m:t>
                    </m:r>
                  </m:oMath>
                </a14:m>
                <a:endParaRPr lang="en-US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Book" panose="020B0503020102020204" pitchFamily="34" charset="0"/>
                </a:endParaRPr>
              </a:p>
              <a:p>
                <a:pPr indent="-457200"/>
                <a:r>
                  <a:rPr lang="en-US" dirty="0">
                    <a:latin typeface="Franklin Gothic Book" panose="020B0503020102020204" pitchFamily="34" charset="0"/>
                  </a:rPr>
                  <a:t>EAP (Expected a posteriori value)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EAP = .157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On average across multiple generations of chips like this, we should see a failure rate of .157</a:t>
                </a:r>
              </a:p>
              <a:p>
                <a:pPr indent="-457200"/>
                <a:r>
                  <a:rPr lang="en-US" dirty="0">
                    <a:latin typeface="Franklin Gothic Book" panose="020B0503020102020204" pitchFamily="34" charset="0"/>
                  </a:rPr>
                  <a:t>MAP (Modal a posteriori value)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MAP = .136</a:t>
                </a:r>
              </a:p>
              <a:p>
                <a:pPr lvl="1" indent="-457200"/>
                <a:r>
                  <a:rPr lang="en-US" dirty="0">
                    <a:latin typeface="Franklin Gothic Book" panose="020B0503020102020204" pitchFamily="34" charset="0"/>
                  </a:rPr>
                  <a:t>Our best guess for the failure rate of the current generation of chips is .136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AD5550-A2A7-4DE2-AABE-A667C380C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199" y="1027454"/>
                <a:ext cx="6243435" cy="4994773"/>
              </a:xfrm>
              <a:blipFill>
                <a:blip r:embed="rId2"/>
                <a:stretch>
                  <a:fillRect l="-205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05C1E7-8415-4FEC-82EC-E1765F66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57" y="6131859"/>
            <a:ext cx="3557043" cy="734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AD3D4-83E6-42C0-9293-ADAEACBDDAD0}"/>
              </a:ext>
            </a:extLst>
          </p:cNvPr>
          <p:cNvSpPr txBox="1"/>
          <p:nvPr/>
        </p:nvSpPr>
        <p:spPr>
          <a:xfrm>
            <a:off x="-1" y="6131859"/>
            <a:ext cx="8634957" cy="726141"/>
          </a:xfrm>
          <a:prstGeom prst="rect">
            <a:avLst/>
          </a:prstGeom>
          <a:solidFill>
            <a:srgbClr val="0B11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A6138-7101-4DD3-BD58-4FED8EAE9125}"/>
              </a:ext>
            </a:extLst>
          </p:cNvPr>
          <p:cNvSpPr/>
          <p:nvPr/>
        </p:nvSpPr>
        <p:spPr>
          <a:xfrm>
            <a:off x="0" y="-7894"/>
            <a:ext cx="12192000" cy="998009"/>
          </a:xfrm>
          <a:prstGeom prst="rect">
            <a:avLst/>
          </a:prstGeom>
          <a:solidFill>
            <a:srgbClr val="0B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F199-A674-4F2C-983D-9D840365B6EC}"/>
              </a:ext>
            </a:extLst>
          </p:cNvPr>
          <p:cNvSpPr txBox="1"/>
          <p:nvPr/>
        </p:nvSpPr>
        <p:spPr>
          <a:xfrm>
            <a:off x="139781" y="29445"/>
            <a:ext cx="10389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  <a:sym typeface="Arial"/>
              </a:rPr>
              <a:t>Evaluating Posterior Distributions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508EC3D-0CE1-46B3-9CD4-52B14EC0E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099747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8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49837</TotalTime>
  <Words>2259</Words>
  <Application>Microsoft Office PowerPoint</Application>
  <PresentationFormat>Widescreen</PresentationFormat>
  <Paragraphs>343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Franklin Gothic Book</vt:lpstr>
      <vt:lpstr>Franklin Gothic Demi</vt:lpstr>
      <vt:lpstr>Franklin Gothic Demi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Basener</dc:creator>
  <cp:lastModifiedBy>Henry, Teague Rhine (ycp6wm)</cp:lastModifiedBy>
  <cp:revision>235</cp:revision>
  <dcterms:modified xsi:type="dcterms:W3CDTF">2021-06-09T00:13:08Z</dcterms:modified>
</cp:coreProperties>
</file>